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80" r:id="rId3"/>
    <p:sldId id="261" r:id="rId4"/>
    <p:sldId id="262" r:id="rId5"/>
    <p:sldId id="273" r:id="rId6"/>
    <p:sldId id="272" r:id="rId7"/>
    <p:sldId id="288" r:id="rId8"/>
    <p:sldId id="290" r:id="rId9"/>
    <p:sldId id="293" r:id="rId10"/>
    <p:sldId id="294" r:id="rId11"/>
    <p:sldId id="295" r:id="rId12"/>
    <p:sldId id="296" r:id="rId13"/>
    <p:sldId id="297" r:id="rId14"/>
    <p:sldId id="291" r:id="rId15"/>
    <p:sldId id="298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75E4B-C504-44F8-9CF5-7E974A9A88FC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A7537-8A52-4C2C-BD9A-B433480F2B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4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4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37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11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60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95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22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7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7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43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4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17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48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49A30F-6AEF-45EC-88DA-664A9888915E}" type="slidenum">
              <a:rPr lang="fr-FR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fr-FR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2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6AF-6A01-4192-9ADA-0097C707A2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695365"/>
      </p:ext>
    </p:extLst>
  </p:cSld>
  <p:clrMapOvr>
    <a:masterClrMapping/>
  </p:clrMapOvr>
  <p:transition advClick="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881B9-D29C-4580-8E24-33D2CF1B20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653939"/>
      </p:ext>
    </p:extLst>
  </p:cSld>
  <p:clrMapOvr>
    <a:masterClrMapping/>
  </p:clrMapOvr>
  <p:transition advClick="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8966" y="0"/>
            <a:ext cx="2222988" cy="66690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28289" cy="66690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D49D8-70FA-4A01-A6EB-64C3A226C6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574161"/>
      </p:ext>
    </p:extLst>
  </p:cSld>
  <p:clrMapOvr>
    <a:masterClrMapping/>
  </p:clrMapOvr>
  <p:transition advClick="0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60777" cy="11255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52046" y="1268414"/>
            <a:ext cx="8639908" cy="5400675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564A-5B7A-4997-8ACB-F0DB10210F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67968"/>
      </p:ext>
    </p:extLst>
  </p:cSld>
  <p:clrMapOvr>
    <a:masterClrMapping/>
  </p:clrMapOvr>
  <p:transition advClick="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2AE1B-8A65-465E-9F3A-DF131124E70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169445"/>
      </p:ext>
    </p:extLst>
  </p:cSld>
  <p:clrMapOvr>
    <a:masterClrMapping/>
  </p:clrMapOvr>
  <p:transition advClick="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B9EF5-B3C5-4E21-9BB4-C62551C5331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945335"/>
      </p:ext>
    </p:extLst>
  </p:cSld>
  <p:clrMapOvr>
    <a:masterClrMapping/>
  </p:clrMapOvr>
  <p:transition advClick="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2046" y="1268414"/>
            <a:ext cx="424961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9" y="1268414"/>
            <a:ext cx="424961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B4A7-50F2-4A7F-98E5-3B6253C30D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225491"/>
      </p:ext>
    </p:extLst>
  </p:cSld>
  <p:clrMapOvr>
    <a:masterClrMapping/>
  </p:clrMapOvr>
  <p:transition advClick="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D9086-8B09-4DF4-81F3-E30C56E443B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670307"/>
      </p:ext>
    </p:extLst>
  </p:cSld>
  <p:clrMapOvr>
    <a:masterClrMapping/>
  </p:clrMapOvr>
  <p:transition advClick="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3D8D6-338C-4F18-92A5-5DB250211D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9668"/>
      </p:ext>
    </p:extLst>
  </p:cSld>
  <p:clrMapOvr>
    <a:masterClrMapping/>
  </p:clrMapOvr>
  <p:transition advClick="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1E62-15A8-437B-BF62-E97341F4E43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882171"/>
      </p:ext>
    </p:extLst>
  </p:cSld>
  <p:clrMapOvr>
    <a:masterClrMapping/>
  </p:clrMapOvr>
  <p:transition advClick="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AA70-0B25-4293-B261-047076C457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879524"/>
      </p:ext>
    </p:extLst>
  </p:cSld>
  <p:clrMapOvr>
    <a:masterClrMapping/>
  </p:clrMapOvr>
  <p:transition advClick="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452F-7AC2-47B9-A965-5561E2C933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586794"/>
      </p:ext>
    </p:extLst>
  </p:cSld>
  <p:clrMapOvr>
    <a:masterClrMapping/>
  </p:clrMapOvr>
  <p:transition advClick="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560777" cy="1125538"/>
          </a:xfrm>
          <a:prstGeom prst="rect">
            <a:avLst/>
          </a:prstGeom>
          <a:solidFill>
            <a:srgbClr val="004A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Заголовок слайда</a:t>
            </a:r>
            <a:endParaRPr lang="fr-FR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46" y="1268414"/>
            <a:ext cx="863990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Пункт</a:t>
            </a:r>
            <a:endParaRPr lang="fr-FR" altLang="ru-RU"/>
          </a:p>
          <a:p>
            <a:pPr lvl="0"/>
            <a:endParaRPr lang="fr-FR" altLang="ru-RU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0777" y="0"/>
            <a:ext cx="583223" cy="1125538"/>
          </a:xfrm>
          <a:prstGeom prst="rect">
            <a:avLst/>
          </a:prstGeom>
          <a:solidFill>
            <a:srgbClr val="BAD0E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441F7C-C593-41B7-B42D-E5D350659579}" type="slidenum">
              <a:rPr lang="fr-FR" b="1">
                <a:solidFill>
                  <a:srgbClr val="004A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b="1">
              <a:solidFill>
                <a:srgbClr val="004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9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>
    <p:strips dir="r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BAD0EE"/>
        </a:buClr>
        <a:buAutoNum type="arabicPeriod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5318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370013" indent="-4556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751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208213" indent="-3794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ail@ucp.by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hyperlink" Target="http://ucp.by/structure/faculties/fakultet-preduprezhdeniya-i-likvidatsii-chs/sostav-fakulteta-plchs/" TargetMode="External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://ucp.by/structure/faculties/fakultet-preduprezhdeniya-i-likvidatsii-chs/sostav-fakulteta-plchs/" TargetMode="External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hyperlink" Target="http://ucp.by/structure/faculties/fakultet-preduprezhdeniya-i-likvidatsii-chs/sostav-fakulteta-plchs/" TargetMode="External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ucp.by/structure/faculties/fakultet-preduprezhdeniya-i-likvidatsii-chs/sostav-fakulteta-plchs/" TargetMode="External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mailto:mail@ucp.by" TargetMode="External"/><Relationship Id="rId4" Type="http://schemas.openxmlformats.org/officeDocument/2006/relationships/hyperlink" Target="http://ucp.by/structure/faculties/fakultet-preduprezhdeniya-i-likvidatsii-chs/sostav-fakulteta-plch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ail@ucp.by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ucp.by/structure/faculties/fakultet-preduprezhdeniya-i-likvidatsii-chs/sostav-fakulteta-plch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hyperlink" Target="http://ucp.by/structure/faculties/fakultet-preduprezhdeniya-i-likvidatsii-chs/sostav-fakulteta-plch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hyperlink" Target="http://ucp.by/structure/faculties/fakultet-preduprezhdeniya-i-likvidatsii-chs/sostav-fakulteta-plch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cp.by/structure/faculties/fakultet-preduprezhdeniya-i-likvidatsii-chs/sostav-fakulteta-plch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cp.by/structure/faculties/fakultet-preduprezhdeniya-i-likvidatsii-chs/sostav-fakulteta-plch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cp.by/structure/faculties/fakultet-preduprezhdeniya-i-likvidatsii-chs/sostav-fakulteta-plchs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topic-130468362_35428814" TargetMode="External"/><Relationship Id="rId13" Type="http://schemas.openxmlformats.org/officeDocument/2006/relationships/hyperlink" Target="https://www.abiturient.by/university/kii.html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112ucpbelarus/?pnref=story" TargetMode="External"/><Relationship Id="rId11" Type="http://schemas.openxmlformats.org/officeDocument/2006/relationships/hyperlink" Target="http://www.kudapostupat.by/zavedenie/id/47" TargetMode="External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hyperlink" Target="mailto:mail@ucp.by" TargetMode="External"/><Relationship Id="rId4" Type="http://schemas.openxmlformats.org/officeDocument/2006/relationships/hyperlink" Target="http://ucp.by/structure/faculties/fakultet-preduprezhdeniya-i-likvidatsii-chs/sostav-fakulteta-plchs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cp.by/structure/faculties/fakultet-preduprezhdeniya-i-likvidatsii-chs/sostav-fakulteta-plchs/" TargetMode="Externa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2345710" y="1522366"/>
            <a:ext cx="63307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b="1" i="1" dirty="0">
              <a:solidFill>
                <a:srgbClr val="004A8D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4800" b="1" i="1" dirty="0">
                <a:solidFill>
                  <a:schemeClr val="tx2">
                    <a:lumMod val="75000"/>
                  </a:schemeClr>
                </a:solidFill>
              </a:rPr>
              <a:t>АБИТУРИЕНТ  2022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16688" t="8907" r="69770" b="52093"/>
          <a:stretch/>
        </p:blipFill>
        <p:spPr bwMode="auto">
          <a:xfrm>
            <a:off x="-14356" y="1484784"/>
            <a:ext cx="2374900" cy="3847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79302" y="3645024"/>
            <a:ext cx="67646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220118, г. Минск, ул. Машиностроителей,  25 </a:t>
            </a:r>
          </a:p>
          <a:p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приемная комиссия: (017) 345-33-38</a:t>
            </a:r>
          </a:p>
          <a:p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 е-</a:t>
            </a:r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mail: </a:t>
            </a:r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  <a:hlinkClick r:id="rId5"/>
              </a:rPr>
              <a:t>mail@ucp.by</a:t>
            </a:r>
            <a:endParaRPr lang="en-US" altLang="ru-RU" sz="24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 www.ucp.by </a:t>
            </a:r>
            <a:endParaRPr lang="ru-RU" altLang="ru-RU" sz="24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555776" y="3356992"/>
            <a:ext cx="6224784" cy="0"/>
          </a:xfrm>
          <a:prstGeom prst="line">
            <a:avLst/>
          </a:prstGeom>
          <a:noFill/>
          <a:ln w="111125" cap="flat" cmpd="tri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4766040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10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701" y="1470419"/>
            <a:ext cx="8352928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/>
              <a:t>3. Обучение практическому вождению с возможностью получения водительского удостоверения категории «В»</a:t>
            </a: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r>
              <a:rPr lang="ru-RU" sz="1600" b="1" i="1" dirty="0" smtClean="0"/>
              <a:t>4. Большая практическая составляющая в процессе обучения</a:t>
            </a: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342900" indent="-342900" algn="just">
              <a:defRPr/>
            </a:pPr>
            <a:endParaRPr lang="ru-RU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Автошколе университета МЧС – 25! Все только начинается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1" y="2241875"/>
            <a:ext cx="2774685" cy="15585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836" y="2108957"/>
            <a:ext cx="2695552" cy="179703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Рисунок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8"/>
          <a:stretch/>
        </p:blipFill>
        <p:spPr bwMode="auto">
          <a:xfrm>
            <a:off x="491012" y="4630758"/>
            <a:ext cx="2331271" cy="169983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="" xmlns:a16="http://schemas.microsoft.com/office/drawing/2014/main" id="{98C96B34-DD12-4CAC-9E63-57DCFC93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3299"/>
          <a:stretch>
            <a:fillRect/>
          </a:stretch>
        </p:blipFill>
        <p:spPr bwMode="auto">
          <a:xfrm>
            <a:off x="3091294" y="4600150"/>
            <a:ext cx="2339584" cy="169622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6" b="10358"/>
          <a:stretch/>
        </p:blipFill>
        <p:spPr>
          <a:xfrm>
            <a:off x="5801883" y="4382127"/>
            <a:ext cx="2908657" cy="1116454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4" descr="Картинки по запросу Полигон ИППК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5" r="464"/>
          <a:stretch/>
        </p:blipFill>
        <p:spPr bwMode="auto">
          <a:xfrm>
            <a:off x="5770172" y="5684723"/>
            <a:ext cx="2972078" cy="945495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ucp.by/upload/resize_cache/iblock/721/1280_719_194940d2c77e86fa2499cb7aac371b842/72159c8e5410553d062ef6dca1bf19a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10" y="2270102"/>
            <a:ext cx="2625412" cy="147474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7753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11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701" y="1470419"/>
            <a:ext cx="8352928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/>
              <a:t>3. Уникальная спортивная база, развитие более 25 видов спорта</a:t>
            </a: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r>
              <a:rPr lang="ru-RU" sz="1600" b="1" i="1" dirty="0" smtClean="0"/>
              <a:t>4. Огромный научный потенциал</a:t>
            </a: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342900" indent="-342900" algn="just">
              <a:defRPr/>
            </a:pPr>
            <a:endParaRPr lang="ru-RU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7289"/>
          <a:stretch/>
        </p:blipFill>
        <p:spPr>
          <a:xfrm>
            <a:off x="367901" y="1865242"/>
            <a:ext cx="2462181" cy="179462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06F3DB2-306E-49CE-A546-FBD7DACEBE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3" b="7555"/>
          <a:stretch/>
        </p:blipFill>
        <p:spPr>
          <a:xfrm>
            <a:off x="3068172" y="1874449"/>
            <a:ext cx="2663985" cy="178542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247" y="1876303"/>
            <a:ext cx="2771878" cy="18000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30" name="Picture 6" descr="МЧС представило три авторских проекта на выставке во Дворце Республи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0" y="4325429"/>
            <a:ext cx="3938871" cy="220033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belta.by/uploads/lotus/news/2021/000022_A1C83D5137525172432586790025C5FA_21041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43" y="4323334"/>
            <a:ext cx="3942621" cy="220243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7107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12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701" y="1470419"/>
            <a:ext cx="8352928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/>
              <a:t>5</a:t>
            </a:r>
            <a:r>
              <a:rPr lang="ru-RU" sz="1600" b="1" i="1" dirty="0" smtClean="0"/>
              <a:t>. Международное сотрудничество</a:t>
            </a: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r>
              <a:rPr lang="ru-RU" sz="1600" b="1" i="1" dirty="0"/>
              <a:t>6</a:t>
            </a:r>
            <a:r>
              <a:rPr lang="ru-RU" sz="1600" b="1" i="1" dirty="0" smtClean="0"/>
              <a:t>. Поддержка студенческой </a:t>
            </a:r>
            <a:r>
              <a:rPr lang="ru-RU" sz="1600" b="1" i="1" dirty="0" err="1" smtClean="0"/>
              <a:t>нициатвы</a:t>
            </a: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342900" indent="-342900" algn="just">
              <a:defRPr/>
            </a:pPr>
            <a:endParaRPr lang="ru-RU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07441"/>
            <a:ext cx="2596891" cy="17352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F7F7809-E262-4CE3-B06E-9F0F5FE09B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54"/>
          <a:stretch/>
        </p:blipFill>
        <p:spPr>
          <a:xfrm>
            <a:off x="3319816" y="4860638"/>
            <a:ext cx="2464711" cy="17680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E1054FB-F150-4C5F-85EE-F9EF6F7619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624" b="1"/>
          <a:stretch/>
        </p:blipFill>
        <p:spPr>
          <a:xfrm>
            <a:off x="6192180" y="4824848"/>
            <a:ext cx="2644702" cy="180079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2" descr="D:\2 ОТЧЕТЫ\Премия Правительства\презентация\картинки\efs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6" y="1928978"/>
            <a:ext cx="1672307" cy="23648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01"/>
          <a:stretch>
            <a:fillRect/>
          </a:stretch>
        </p:blipFill>
        <p:spPr bwMode="auto">
          <a:xfrm>
            <a:off x="2339752" y="2000128"/>
            <a:ext cx="6635458" cy="19501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8497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13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400" y="1340768"/>
            <a:ext cx="7697329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r>
              <a:rPr lang="ru-RU" sz="1600" b="1" i="1" dirty="0"/>
              <a:t>7</a:t>
            </a:r>
            <a:r>
              <a:rPr lang="ru-RU" sz="1600" b="1" i="1" dirty="0" smtClean="0"/>
              <a:t>. Распределение</a:t>
            </a: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r>
              <a:rPr lang="ru-RU" sz="1600" b="1" i="1" dirty="0" smtClean="0"/>
              <a:t>8. Выпуск</a:t>
            </a:r>
            <a:endParaRPr lang="ru-RU" sz="1600" b="1" i="1" dirty="0"/>
          </a:p>
          <a:p>
            <a:pPr algn="just"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342900" indent="-342900" algn="just">
              <a:defRPr/>
            </a:pPr>
            <a:endParaRPr lang="ru-RU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102" name="Picture 6" descr="Персональное распределение выпускников УГЗ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9043"/>
            <a:ext cx="2808312" cy="187220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В УГЗ прошла вторая часть персонального распределения в режиме онлай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945128"/>
            <a:ext cx="2844184" cy="189612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Персональное распределение выпускников УГЗ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5128"/>
            <a:ext cx="2808312" cy="187220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Во время торжественной церемонии выпуска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28392"/>
            <a:ext cx="3861562" cy="215714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Выпуск специалистов Университета гражданской защиты МЧС состоится 24 июн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428061"/>
            <a:ext cx="3862153" cy="215747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8411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14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5930696"/>
            <a:ext cx="7272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ТЕЛЕФОН ДЛЯ СПРАВОК : (017)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345-33-38      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</a:rPr>
              <a:t>www.ucp.by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</a:rPr>
              <a:t>                е-</a:t>
            </a:r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</a:rPr>
              <a:t>mail: </a:t>
            </a:r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  <a:hlinkClick r:id="rId5"/>
              </a:rPr>
              <a:t>mail@ucp.by</a:t>
            </a:r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629" y="1271218"/>
            <a:ext cx="3168351" cy="4487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 descr="Электронный журнал UCP LIVE. Выпуск №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77748"/>
            <a:ext cx="3168351" cy="450073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7842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15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2345710" y="1522366"/>
            <a:ext cx="63307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800" b="1" i="1" dirty="0">
              <a:solidFill>
                <a:srgbClr val="004A8D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4800" b="1" i="1" dirty="0">
                <a:solidFill>
                  <a:schemeClr val="tx2">
                    <a:lumMod val="75000"/>
                  </a:schemeClr>
                </a:solidFill>
              </a:rPr>
              <a:t>АБИТУРИЕНТ  2022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16688" t="8907" r="69770" b="52093"/>
          <a:stretch/>
        </p:blipFill>
        <p:spPr bwMode="auto">
          <a:xfrm>
            <a:off x="-14356" y="1484784"/>
            <a:ext cx="2374900" cy="3847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79302" y="3645024"/>
            <a:ext cx="67646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220118, г. Минск, ул. Машиностроителей,  25 </a:t>
            </a:r>
          </a:p>
          <a:p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приемная комиссия: (017) 345-33-38</a:t>
            </a:r>
          </a:p>
          <a:p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 е-</a:t>
            </a:r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mail: </a:t>
            </a:r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  <a:hlinkClick r:id="rId5"/>
              </a:rPr>
              <a:t>mail@ucp.by</a:t>
            </a:r>
            <a:endParaRPr lang="en-US" altLang="ru-RU" sz="24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 www.ucp.by </a:t>
            </a:r>
            <a:endParaRPr lang="ru-RU" altLang="ru-RU" sz="24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555776" y="3356992"/>
            <a:ext cx="6224784" cy="0"/>
          </a:xfrm>
          <a:prstGeom prst="line">
            <a:avLst/>
          </a:prstGeom>
          <a:noFill/>
          <a:ln w="111125" cap="flat" cmpd="tri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131423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87624" y="1127126"/>
            <a:ext cx="6840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000000"/>
                </a:solidFill>
                <a:cs typeface="Arial" charset="0"/>
              </a:rPr>
              <a:t>Основные категории обучающихся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916832"/>
            <a:ext cx="768191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8035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Рисунок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8029" r="6837" b="16960"/>
          <a:stretch>
            <a:fillRect/>
          </a:stretch>
        </p:blipFill>
        <p:spPr bwMode="auto">
          <a:xfrm>
            <a:off x="658813" y="1622425"/>
            <a:ext cx="7897812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58812" y="5597548"/>
            <a:ext cx="830567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b="1" i="1" dirty="0">
                <a:solidFill>
                  <a:srgbClr val="002060"/>
                </a:solidFill>
                <a:latin typeface="+mn-lt"/>
              </a:rPr>
              <a:t>Специальность  1-94 01 01 «Предупреждение и ликвидация чрезвычайных ситуаций»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8812" y="1228562"/>
            <a:ext cx="72255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>
                <a:solidFill>
                  <a:srgbClr val="002060"/>
                </a:solidFill>
              </a:rPr>
              <a:t>Факультет</a:t>
            </a:r>
          </a:p>
          <a:p>
            <a:pPr>
              <a:lnSpc>
                <a:spcPct val="80000"/>
              </a:lnSpc>
            </a:pPr>
            <a:r>
              <a:rPr lang="ru-RU" altLang="ru-RU" b="1" dirty="0">
                <a:solidFill>
                  <a:srgbClr val="002060"/>
                </a:solidFill>
              </a:rPr>
              <a:t>предупреждения  и ликвидации чрезвычайных ситуаций</a:t>
            </a:r>
          </a:p>
        </p:txBody>
      </p:sp>
      <p:sp useBgFill="1">
        <p:nvSpPr>
          <p:cNvPr id="3" name="Управляющая кнопка: домой 2">
            <a:hlinkClick r:id="rId6" action="ppaction://hlinksldjump" highlightClick="1"/>
          </p:cNvPr>
          <p:cNvSpPr/>
          <p:nvPr/>
        </p:nvSpPr>
        <p:spPr bwMode="auto">
          <a:xfrm>
            <a:off x="7884368" y="6133079"/>
            <a:ext cx="504056" cy="392265"/>
          </a:xfrm>
          <a:prstGeom prst="actionButtonHome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657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58812" y="5597548"/>
            <a:ext cx="830567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b="1" i="1" dirty="0">
                <a:solidFill>
                  <a:srgbClr val="002060"/>
                </a:solidFill>
                <a:latin typeface="+mn-lt"/>
              </a:rPr>
              <a:t>Специальность  1-94 02 02 «Пожарная и промышленная безопасность»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8812" y="1228562"/>
            <a:ext cx="72255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>
                <a:solidFill>
                  <a:srgbClr val="002060"/>
                </a:solidFill>
              </a:rPr>
              <a:t>Факультет</a:t>
            </a:r>
          </a:p>
          <a:p>
            <a:pPr>
              <a:lnSpc>
                <a:spcPct val="80000"/>
              </a:lnSpc>
            </a:pPr>
            <a:r>
              <a:rPr lang="ru-RU" altLang="ru-RU" b="1" dirty="0">
                <a:solidFill>
                  <a:srgbClr val="002060"/>
                </a:solidFill>
              </a:rPr>
              <a:t>техносферной безопасности</a:t>
            </a:r>
          </a:p>
        </p:txBody>
      </p:sp>
      <p:sp useBgFill="1"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 bwMode="auto">
          <a:xfrm>
            <a:off x="7884368" y="6133079"/>
            <a:ext cx="504056" cy="392265"/>
          </a:xfrm>
          <a:prstGeom prst="actionButtonHome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pic>
        <p:nvPicPr>
          <p:cNvPr id="13" name="Рисунок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11726" r="7651" b="11940"/>
          <a:stretch>
            <a:fillRect/>
          </a:stretch>
        </p:blipFill>
        <p:spPr bwMode="auto">
          <a:xfrm>
            <a:off x="549275" y="1740570"/>
            <a:ext cx="8127181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02414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998665" y="1286664"/>
            <a:ext cx="4930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</a:t>
            </a:r>
            <a:r>
              <a:rPr lang="ru-RU" alt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ДЕЙСТВИЙ</a:t>
            </a:r>
            <a:r>
              <a:rPr lang="ru-RU" alt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АБИТУРИЕНТОВ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536" y="1782045"/>
            <a:ext cx="8352928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  <a:defRPr/>
            </a:pPr>
            <a:r>
              <a:rPr lang="ru-RU" sz="1600" b="1" i="1" dirty="0"/>
              <a:t>Обратиться с заявлением в областные (Минское городское) УМЧС, городские (районные) отделы по чрезвычайным ситуациям</a:t>
            </a:r>
            <a:r>
              <a:rPr lang="en-US" sz="1600" b="1" i="1" dirty="0"/>
              <a:t> </a:t>
            </a:r>
            <a:r>
              <a:rPr lang="ru-RU" sz="1600" b="1" i="1" dirty="0"/>
              <a:t>по месту жительства  - </a:t>
            </a:r>
            <a:r>
              <a:rPr lang="ru-RU" sz="1600" b="1" i="1" dirty="0" smtClean="0"/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до </a:t>
            </a:r>
            <a:r>
              <a:rPr lang="ru-RU" sz="1600" b="1" dirty="0">
                <a:solidFill>
                  <a:srgbClr val="FF0000"/>
                </a:solidFill>
              </a:rPr>
              <a:t>1 марта 2022 </a:t>
            </a:r>
            <a:r>
              <a:rPr lang="ru-RU" sz="1600" b="1" dirty="0" smtClean="0">
                <a:solidFill>
                  <a:srgbClr val="FF0000"/>
                </a:solidFill>
              </a:rPr>
              <a:t>года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600" b="1" i="1" dirty="0" smtClean="0"/>
              <a:t>Пройти </a:t>
            </a:r>
            <a:r>
              <a:rPr lang="en-US" sz="1600" b="1" i="1" dirty="0"/>
              <a:t>I</a:t>
            </a:r>
            <a:r>
              <a:rPr lang="ru-RU" sz="1600" b="1" i="1" dirty="0"/>
              <a:t> этап профессионального отбора (военно-врачебная   комиссия)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rgbClr val="FF0000"/>
                </a:solidFill>
              </a:rPr>
              <a:t>до 19 мая 2022 </a:t>
            </a:r>
            <a:r>
              <a:rPr lang="ru-RU" sz="1600" b="1" dirty="0" smtClean="0">
                <a:solidFill>
                  <a:srgbClr val="FF0000"/>
                </a:solidFill>
              </a:rPr>
              <a:t>года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1600" b="1" i="1" dirty="0" smtClean="0"/>
              <a:t>Пройти </a:t>
            </a:r>
            <a:r>
              <a:rPr lang="en-US" sz="1600" b="1" i="1" dirty="0"/>
              <a:t>II</a:t>
            </a:r>
            <a:r>
              <a:rPr lang="ru-RU" sz="1600" b="1" i="1" dirty="0"/>
              <a:t> этап профессионального отбора (определение уровня физической подготовленности  в соответствии с нормативами)</a:t>
            </a:r>
            <a:r>
              <a:rPr lang="ru-RU" sz="1600" b="1" dirty="0"/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с </a:t>
            </a:r>
            <a:r>
              <a:rPr lang="ru-RU" sz="1600" b="1" dirty="0">
                <a:solidFill>
                  <a:srgbClr val="FF0000"/>
                </a:solidFill>
              </a:rPr>
              <a:t>20 по 31 мая 2022 </a:t>
            </a:r>
            <a:r>
              <a:rPr lang="ru-RU" sz="1600" b="1" dirty="0" smtClean="0">
                <a:solidFill>
                  <a:srgbClr val="FF0000"/>
                </a:solidFill>
              </a:rPr>
              <a:t>года</a:t>
            </a: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342900" indent="-342900" algn="just">
              <a:defRPr/>
            </a:pPr>
            <a:endParaRPr lang="ru-RU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789040"/>
            <a:ext cx="1714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Юноши</a:t>
            </a:r>
          </a:p>
        </p:txBody>
      </p:sp>
      <p:graphicFrame>
        <p:nvGraphicFramePr>
          <p:cNvPr id="12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064875"/>
              </p:ext>
            </p:extLst>
          </p:nvPr>
        </p:nvGraphicFramePr>
        <p:xfrm>
          <a:off x="516397" y="4121141"/>
          <a:ext cx="8208962" cy="1036051"/>
        </p:xfrm>
        <a:graphic>
          <a:graphicData uri="http://schemas.openxmlformats.org/drawingml/2006/table">
            <a:tbl>
              <a:tblPr/>
              <a:tblGrid>
                <a:gridCol w="5614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8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90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9205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8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№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8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Упражнение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8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Результат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255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Бег 100 м (сек)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14.0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321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Бег 1000 м (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мин.сек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)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3.35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Подтягивание (кол-во раз)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19" marR="80119" marT="40047" marB="40047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5536" y="5148417"/>
            <a:ext cx="1714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Девушки</a:t>
            </a:r>
          </a:p>
        </p:txBody>
      </p:sp>
      <p:graphicFrame>
        <p:nvGraphicFramePr>
          <p:cNvPr id="16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36963"/>
              </p:ext>
            </p:extLst>
          </p:nvPr>
        </p:nvGraphicFramePr>
        <p:xfrm>
          <a:off x="516397" y="5506482"/>
          <a:ext cx="8266746" cy="1026880"/>
        </p:xfrm>
        <a:graphic>
          <a:graphicData uri="http://schemas.openxmlformats.org/drawingml/2006/table">
            <a:tbl>
              <a:tblPr/>
              <a:tblGrid>
                <a:gridCol w="571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27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7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1894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8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№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8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Упражнение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8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Результат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910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Бег 100 м (сек)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17.1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310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Бег 500 м (мин.сек)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1.58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710"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Комплексное силовое упражнение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688" rtl="0" eaLnBrk="1" fontAlgn="base" latinLnBrk="0" hangingPunct="1">
                        <a:lnSpc>
                          <a:spcPct val="7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0125" marR="80125" marT="39968" marB="3996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4111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716670"/>
              </p:ext>
            </p:extLst>
          </p:nvPr>
        </p:nvGraphicFramePr>
        <p:xfrm>
          <a:off x="179512" y="1864202"/>
          <a:ext cx="8784976" cy="429356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4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Факультет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Основа обучения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Конкурс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ПБ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86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spc="-7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ПРЕДУПРЕЖДЕНИЯ И ЛИКВИ</a:t>
                      </a:r>
                      <a:r>
                        <a:rPr lang="ru-RU" sz="1800" b="1" kern="1200" spc="-7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ДАЦИИ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ЧРЕЗВЫЧАЙНЫХ СИТУАЦИЙ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специальность  «Предупреждение и ликвидация чрезвычайных ситуаций»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effectLst/>
                        </a:rPr>
                        <a:t>Бюджетная (110)</a:t>
                      </a:r>
                      <a:endParaRPr lang="ru-RU" sz="10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193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8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условиях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оплаты (10)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626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ТЕХНОСФЕРНОЙ БЕЗОПАСНОСТИ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специальность </a:t>
                      </a:r>
                      <a:r>
                        <a:rPr lang="ru-RU" sz="1400" kern="1200" dirty="0">
                          <a:effectLst/>
                        </a:rPr>
                        <a:t>«Пожарная и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промышленная безопасность»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Бюджетная (25)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(юн.)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 (дев.)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dirty="0">
                          <a:effectLst/>
                        </a:rPr>
                        <a:t>(юн.)</a:t>
                      </a:r>
                    </a:p>
                    <a:p>
                      <a:pPr marL="171450" indent="-17145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dirty="0">
                          <a:effectLst/>
                        </a:rPr>
                        <a:t>298 (дев)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условиях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оплаты (юн.) (25)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124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87624" y="1125538"/>
            <a:ext cx="69526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>
                <a:solidFill>
                  <a:srgbClr val="002060"/>
                </a:solidFill>
                <a:latin typeface="Arial" charset="0"/>
              </a:rPr>
              <a:t>КОНКУРС И ПРОХОДНОЙ БАЛЛ В 2021 ГОДУ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99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7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57175" y="1285860"/>
            <a:ext cx="8636000" cy="192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u="sng" dirty="0">
                <a:latin typeface="Times New Roman" pitchFamily="18" charset="0"/>
                <a:cs typeface="Times New Roman" pitchFamily="18" charset="0"/>
              </a:rPr>
              <a:t>Без вступительных испытаний зачисляются:</a:t>
            </a:r>
          </a:p>
          <a:p>
            <a:pPr algn="just" eaLnBrk="1" hangingPunct="1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победители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(дипломы I, II, III степени) международных олимпиад;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выпускники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Минского суворовского военного училища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(при наличии направления),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Лицея при Университете гражданской защиты МЧС Беларуси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кадетских училищ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закончившие в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год поступления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данные учреждения с отметками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(семь) 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выше по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всем предметам учебного плана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Browallia New" pitchFamily="34" charset="-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3501008"/>
            <a:ext cx="85696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Вне конкурса:</a:t>
            </a:r>
          </a:p>
          <a:p>
            <a:pPr algn="ctr"/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наличии в аттестате отметок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ниже 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математике, физике, русскому (белорусскому) языку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зачисляются: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дети-сироты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оставшиеся без попечения родителей;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выпускники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Минского суворовского военного училища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Лицея при Университете гражданской защиты МЧС Беларуси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кадетских училищ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закончившие в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год поступления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данные учреждения.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211321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6E35E0-392E-4555-9FA0-DB321852F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1404"/>
            <a:ext cx="2736304" cy="1933527"/>
          </a:xfrm>
          <a:prstGeom prst="rect">
            <a:avLst/>
          </a:prstGeom>
        </p:spPr>
      </p:pic>
      <p:pic>
        <p:nvPicPr>
          <p:cNvPr id="10" name="Picture 2">
            <a:hlinkClick r:id="rId6"/>
          </p:cNvPr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6886" r="23282" b="19360"/>
          <a:stretch/>
        </p:blipFill>
        <p:spPr bwMode="auto">
          <a:xfrm>
            <a:off x="535630" y="3406936"/>
            <a:ext cx="3096344" cy="24482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Picture 3">
            <a:hlinkClick r:id="rId8"/>
          </p:cNvPr>
          <p:cNvPicPr preferRelativeResize="0"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5343" r="24218" b="60607"/>
          <a:stretch/>
        </p:blipFill>
        <p:spPr bwMode="auto">
          <a:xfrm>
            <a:off x="3923928" y="3395761"/>
            <a:ext cx="4636849" cy="24482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1619672" y="6014116"/>
            <a:ext cx="61055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Приемная комиссия: (017) 345-33-38      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</a:rPr>
              <a:t>www.ucp.by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</a:rPr>
              <a:t>                е-</a:t>
            </a:r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</a:rPr>
              <a:t>mail: </a:t>
            </a:r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  <a:hlinkClick r:id="rId10"/>
              </a:rPr>
              <a:t>mail@ucp.by</a:t>
            </a:r>
            <a:r>
              <a:rPr lang="en-US" altLang="ru-RU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3" name="Picture 2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t="4359" r="23399" b="6547"/>
          <a:stretch/>
        </p:blipFill>
        <p:spPr bwMode="auto">
          <a:xfrm>
            <a:off x="3057196" y="1246399"/>
            <a:ext cx="2956271" cy="18731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Picture 3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12549" r="841" b="4551"/>
          <a:stretch/>
        </p:blipFill>
        <p:spPr bwMode="auto">
          <a:xfrm>
            <a:off x="6120172" y="1233086"/>
            <a:ext cx="2817750" cy="203953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Рисунок 14"/>
          <p:cNvPicPr/>
          <p:nvPr/>
        </p:nvPicPr>
        <p:blipFill rotWithShape="1">
          <a:blip r:embed="rId15" cstate="print"/>
          <a:srcRect l="1804" t="19242" r="86389" b="74636"/>
          <a:stretch/>
        </p:blipFill>
        <p:spPr bwMode="auto">
          <a:xfrm>
            <a:off x="7219945" y="2580358"/>
            <a:ext cx="1682014" cy="598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6" descr="http://www.kudapostupat.by/images/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90" y="2642893"/>
            <a:ext cx="2520280" cy="5083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0579603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0227F2-BE72-458F-AE77-17026B61D63B}" type="slidenum">
              <a:rPr lang="fr-FR" altLang="ru-RU" sz="1800" smtClean="0">
                <a:solidFill>
                  <a:srgbClr val="004A8D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fr-FR" altLang="ru-RU" sz="1800">
              <a:solidFill>
                <a:srgbClr val="004A8D"/>
              </a:solidFill>
            </a:endParaRPr>
          </a:p>
        </p:txBody>
      </p:sp>
      <p:sp>
        <p:nvSpPr>
          <p:cNvPr id="3075" name="Номер слайда 5"/>
          <p:cNvSpPr txBox="1">
            <a:spLocks noGrp="1"/>
          </p:cNvSpPr>
          <p:nvPr/>
        </p:nvSpPr>
        <p:spPr bwMode="auto">
          <a:xfrm>
            <a:off x="8560778" y="0"/>
            <a:ext cx="583223" cy="1125538"/>
          </a:xfrm>
          <a:prstGeom prst="rect">
            <a:avLst/>
          </a:prstGeom>
          <a:solidFill>
            <a:srgbClr val="BAD0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 eaLnBrk="0" hangingPunct="0">
              <a:spcBef>
                <a:spcPct val="20000"/>
              </a:spcBef>
              <a:buClr>
                <a:srgbClr val="BAD0EE"/>
              </a:buClr>
              <a:buAutoNum type="arabicPeriod"/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C269572-96EA-4FEF-958B-EB8285843FB0}" type="slidenum">
              <a:rPr lang="fr-FR" altLang="ru-RU" sz="1800" b="1">
                <a:solidFill>
                  <a:srgbClr val="004A8D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fr-FR" altLang="ru-RU" sz="1800" b="1">
              <a:solidFill>
                <a:srgbClr val="004A8D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6456" cy="1125538"/>
          </a:xfrm>
        </p:spPr>
        <p:txBody>
          <a:bodyPr/>
          <a:lstStyle/>
          <a:p>
            <a:pPr algn="r" defTabSz="912813" eaLnBrk="1" hangingPunct="1">
              <a:defRPr/>
            </a:pPr>
            <a:r>
              <a:rPr lang="ru-RU" altLang="ru-RU" sz="2500" b="1" spc="-110" dirty="0"/>
              <a:t>Университет гражданской защиты МЧС Беларуси</a:t>
            </a:r>
          </a:p>
        </p:txBody>
      </p:sp>
      <p:pic>
        <p:nvPicPr>
          <p:cNvPr id="6" name="Picture 8" descr="http://ucp.by/wp-content/uploads/2009/08/%D0%97%D0%BD%D0%B0%D0%BA-%D0%A3%D0%93%D0%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6" y="1"/>
            <a:ext cx="1000791" cy="105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 bwMode="auto">
          <a:xfrm>
            <a:off x="6012160" y="2132856"/>
            <a:ext cx="360040" cy="2880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9" name="Управляющая кнопка: далее 8">
            <a:hlinkClick r:id="rId4" highlightClick="1"/>
          </p:cNvPr>
          <p:cNvSpPr/>
          <p:nvPr/>
        </p:nvSpPr>
        <p:spPr bwMode="auto">
          <a:xfrm>
            <a:off x="6012160" y="2132856"/>
            <a:ext cx="216024" cy="288032"/>
          </a:xfrm>
          <a:prstGeom prst="actionButtonForwardNex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>
              <a:ln>
                <a:noFill/>
              </a:ln>
              <a:solidFill>
                <a:srgbClr val="004A8D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984058" y="1169460"/>
            <a:ext cx="47083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обучения в Университете</a:t>
            </a:r>
            <a:endParaRPr lang="ru-RU" alt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842" y="1604645"/>
            <a:ext cx="8352928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  <a:defRPr/>
            </a:pPr>
            <a:r>
              <a:rPr lang="ru-RU" sz="1600" b="1" i="1" dirty="0" smtClean="0"/>
              <a:t>Освобождение от прохождения срочной военной службы в Вооруженных силах Республики Беларусь</a:t>
            </a: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endParaRPr lang="ru-RU" sz="1600" b="1" i="1" dirty="0"/>
          </a:p>
          <a:p>
            <a:pPr algn="just">
              <a:defRPr/>
            </a:pPr>
            <a:endParaRPr lang="ru-RU" sz="1600" b="1" i="1" dirty="0" smtClean="0"/>
          </a:p>
          <a:p>
            <a:pPr algn="just">
              <a:defRPr/>
            </a:pPr>
            <a:r>
              <a:rPr lang="ru-RU" sz="1600" b="1" i="1" dirty="0" smtClean="0"/>
              <a:t>2. Обеспечение </a:t>
            </a:r>
            <a:r>
              <a:rPr lang="ru-RU" sz="1600" b="1" i="1" u="sng" dirty="0" smtClean="0"/>
              <a:t>каждого</a:t>
            </a:r>
            <a:r>
              <a:rPr lang="ru-RU" sz="1600" b="1" i="1" dirty="0" smtClean="0"/>
              <a:t> обучающегося комфортными условиями для проживания в общежитии, организация питания, предоставление обмундирования</a:t>
            </a: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i="1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 marL="342900" indent="-342900" algn="just">
              <a:defRPr/>
            </a:pPr>
            <a:endParaRPr lang="ru-RU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" name="Picture 2" descr="\\Arhiv1\PHOTO\Университет\Фото универа 07.09.18\IMG_3771.JPG"/>
          <p:cNvPicPr>
            <a:picLocks noChangeAspect="1" noChangeArrowheads="1"/>
          </p:cNvPicPr>
          <p:nvPr/>
        </p:nvPicPr>
        <p:blipFill rotWithShape="1">
          <a:blip r:embed="rId5"/>
          <a:srcRect b="19351"/>
          <a:stretch/>
        </p:blipFill>
        <p:spPr bwMode="auto">
          <a:xfrm>
            <a:off x="179512" y="4971965"/>
            <a:ext cx="2977778" cy="160101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Входящая\Лемешевский\презентации\4_thum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3620" y="4971965"/>
            <a:ext cx="3094173" cy="16010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78" y="2276872"/>
            <a:ext cx="2903803" cy="1769505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08500DE-D80E-4E43-8C7D-04C393B9247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1" y="2276872"/>
            <a:ext cx="2862318" cy="176950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7099" y="4944471"/>
            <a:ext cx="2208001" cy="16560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745610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ges standards">
  <a:themeElements>
    <a:clrScheme name="Другая 3">
      <a:dk1>
        <a:srgbClr val="000000"/>
      </a:dk1>
      <a:lt1>
        <a:srgbClr val="FFFFFF"/>
      </a:lt1>
      <a:dk2>
        <a:srgbClr val="003082"/>
      </a:dk2>
      <a:lt2>
        <a:srgbClr val="333333"/>
      </a:lt2>
      <a:accent1>
        <a:srgbClr val="BAD0EE"/>
      </a:accent1>
      <a:accent2>
        <a:srgbClr val="003082"/>
      </a:accent2>
      <a:accent3>
        <a:srgbClr val="FFFFFF"/>
      </a:accent3>
      <a:accent4>
        <a:srgbClr val="000000"/>
      </a:accent4>
      <a:accent5>
        <a:srgbClr val="D9E4F5"/>
      </a:accent5>
      <a:accent6>
        <a:srgbClr val="002A75"/>
      </a:accent6>
      <a:hlink>
        <a:srgbClr val="003082"/>
      </a:hlink>
      <a:folHlink>
        <a:srgbClr val="003082"/>
      </a:folHlink>
    </a:clrScheme>
    <a:fontScheme name="pages standar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1" i="0" u="none" strike="noStrike" cap="none" normalizeH="0" baseline="0" smtClean="0">
            <a:ln>
              <a:noFill/>
            </a:ln>
            <a:solidFill>
              <a:srgbClr val="004A8D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1" i="0" u="none" strike="noStrike" cap="none" normalizeH="0" baseline="0" smtClean="0">
            <a:ln>
              <a:noFill/>
            </a:ln>
            <a:solidFill>
              <a:srgbClr val="004A8D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ages standar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s standard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s standard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s standard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s standard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s standard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s standard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s standard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s standard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s standard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s standard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s standard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s standards 13">
        <a:dk1>
          <a:srgbClr val="000000"/>
        </a:dk1>
        <a:lt1>
          <a:srgbClr val="FFFFFF"/>
        </a:lt1>
        <a:dk2>
          <a:srgbClr val="003082"/>
        </a:dk2>
        <a:lt2>
          <a:srgbClr val="333333"/>
        </a:lt2>
        <a:accent1>
          <a:srgbClr val="BAD0EE"/>
        </a:accent1>
        <a:accent2>
          <a:srgbClr val="AAE385"/>
        </a:accent2>
        <a:accent3>
          <a:srgbClr val="FFFFFF"/>
        </a:accent3>
        <a:accent4>
          <a:srgbClr val="000000"/>
        </a:accent4>
        <a:accent5>
          <a:srgbClr val="D9E4F5"/>
        </a:accent5>
        <a:accent6>
          <a:srgbClr val="9ACE78"/>
        </a:accent6>
        <a:hlink>
          <a:srgbClr val="FFDE65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s standards 14">
        <a:dk1>
          <a:srgbClr val="000000"/>
        </a:dk1>
        <a:lt1>
          <a:srgbClr val="FFFFFF"/>
        </a:lt1>
        <a:dk2>
          <a:srgbClr val="003082"/>
        </a:dk2>
        <a:lt2>
          <a:srgbClr val="333333"/>
        </a:lt2>
        <a:accent1>
          <a:srgbClr val="BAD0EE"/>
        </a:accent1>
        <a:accent2>
          <a:srgbClr val="003082"/>
        </a:accent2>
        <a:accent3>
          <a:srgbClr val="FFFFFF"/>
        </a:accent3>
        <a:accent4>
          <a:srgbClr val="000000"/>
        </a:accent4>
        <a:accent5>
          <a:srgbClr val="D9E4F5"/>
        </a:accent5>
        <a:accent6>
          <a:srgbClr val="002A75"/>
        </a:accent6>
        <a:hlink>
          <a:srgbClr val="FFDE65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s standards 15">
        <a:dk1>
          <a:srgbClr val="000000"/>
        </a:dk1>
        <a:lt1>
          <a:srgbClr val="FFFFFF"/>
        </a:lt1>
        <a:dk2>
          <a:srgbClr val="003082"/>
        </a:dk2>
        <a:lt2>
          <a:srgbClr val="333333"/>
        </a:lt2>
        <a:accent1>
          <a:srgbClr val="BAD0EE"/>
        </a:accent1>
        <a:accent2>
          <a:srgbClr val="003082"/>
        </a:accent2>
        <a:accent3>
          <a:srgbClr val="FFFFFF"/>
        </a:accent3>
        <a:accent4>
          <a:srgbClr val="000000"/>
        </a:accent4>
        <a:accent5>
          <a:srgbClr val="D9E4F5"/>
        </a:accent5>
        <a:accent6>
          <a:srgbClr val="002A75"/>
        </a:accent6>
        <a:hlink>
          <a:srgbClr val="FFDE65"/>
        </a:hlink>
        <a:folHlink>
          <a:srgbClr val="EA04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639</Words>
  <Application>Microsoft Office PowerPoint</Application>
  <PresentationFormat>Экран (4:3)</PresentationFormat>
  <Paragraphs>253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Browallia New</vt:lpstr>
      <vt:lpstr>Calibri</vt:lpstr>
      <vt:lpstr>Tahoma</vt:lpstr>
      <vt:lpstr>Times New Roman</vt:lpstr>
      <vt:lpstr>pages standards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  <vt:lpstr>Университет гражданской защиты МЧС Беларуси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Университет гражданской защиты МЧС Беларуси</dc:title>
  <dc:creator>Bobrik</dc:creator>
  <cp:lastModifiedBy>Borisevich</cp:lastModifiedBy>
  <cp:revision>98</cp:revision>
  <dcterms:created xsi:type="dcterms:W3CDTF">2017-10-25T09:23:28Z</dcterms:created>
  <dcterms:modified xsi:type="dcterms:W3CDTF">2021-12-07T07:40:44Z</dcterms:modified>
</cp:coreProperties>
</file>